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4" r:id="rId8"/>
    <p:sldId id="272" r:id="rId9"/>
    <p:sldId id="265" r:id="rId10"/>
    <p:sldId id="266" r:id="rId11"/>
    <p:sldId id="267" r:id="rId12"/>
    <p:sldId id="268" r:id="rId13"/>
    <p:sldId id="269" r:id="rId14"/>
    <p:sldId id="273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8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us&#322;ugirozwojowe.bur@fundacja.lublin.pl" TargetMode="External"/><Relationship Id="rId4" Type="http://schemas.openxmlformats.org/officeDocument/2006/relationships/hyperlink" Target="file:///C:\Users\irminapawlik\Documents\9.6%20ADAPTACYJNO&#346;&#262;%20PRACODAWC&#211;W%20I%20PRACOWNIK&#211;W\9.6%20DOKUMENTACJA%20PROJEKTOWA\DOK.%20FRL\www.fundacja.lublin.pl;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844732"/>
            <a:ext cx="7766936" cy="905691"/>
          </a:xfrm>
        </p:spPr>
        <p:txBody>
          <a:bodyPr/>
          <a:lstStyle/>
          <a:p>
            <a:pPr algn="ctr"/>
            <a:r>
              <a:rPr lang="pl-PL" sz="2400" b="1" dirty="0" smtClean="0"/>
              <a:t>   Dostosowanie do zmian na rynku pracy pracowników i pracodawców podregionu puławskiego</a:t>
            </a: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1750423"/>
            <a:ext cx="7766936" cy="5107577"/>
          </a:xfrm>
        </p:spPr>
        <p:txBody>
          <a:bodyPr>
            <a:normAutofit/>
          </a:bodyPr>
          <a:lstStyle/>
          <a:p>
            <a:pPr algn="ctr"/>
            <a:endParaRPr lang="pl-PL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l-PL" b="1" i="1" dirty="0" smtClean="0">
                <a:solidFill>
                  <a:schemeClr val="accent2">
                    <a:lumMod val="50000"/>
                  </a:schemeClr>
                </a:solidFill>
              </a:rPr>
              <a:t>w ramach projektu pt. </a:t>
            </a:r>
          </a:p>
          <a:p>
            <a:pPr algn="ctr"/>
            <a:r>
              <a:rPr lang="pl-PL" sz="3200" b="1" dirty="0" smtClean="0">
                <a:solidFill>
                  <a:schemeClr val="accent2">
                    <a:lumMod val="75000"/>
                  </a:schemeClr>
                </a:solidFill>
              </a:rPr>
              <a:t>„Finansowanie </a:t>
            </a: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  <a:t>usług rozwojowych dla mikro-, małych, średnich i dużych przedsiębiorstw z podregionu </a:t>
            </a:r>
            <a:r>
              <a:rPr lang="pl-PL" sz="3200" b="1" dirty="0" smtClean="0">
                <a:solidFill>
                  <a:schemeClr val="accent2">
                    <a:lumMod val="75000"/>
                  </a:schemeClr>
                </a:solidFill>
              </a:rPr>
              <a:t>puławskiego”</a:t>
            </a:r>
          </a:p>
          <a:p>
            <a:pPr algn="l">
              <a:lnSpc>
                <a:spcPct val="115000"/>
              </a:lnSpc>
            </a:pPr>
            <a:endParaRPr lang="pl-PL" sz="1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15000"/>
              </a:lnSpc>
            </a:pP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Oś </a:t>
            </a: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priorytetowa 9 </a:t>
            </a:r>
            <a:r>
              <a:rPr lang="pl-PL" sz="14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Zaspokajanie potrzeb rynku pracy</a:t>
            </a:r>
            <a:endParaRPr lang="pl-PL" sz="1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Działanie 9.6 </a:t>
            </a:r>
            <a:r>
              <a:rPr lang="pl-PL" sz="14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Adaptacyjność pracodawców i pracowników do zmian (typ projektu nr 4)</a:t>
            </a:r>
            <a:endParaRPr lang="pl-PL" sz="1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986" y="6278880"/>
            <a:ext cx="5754370" cy="640080"/>
          </a:xfrm>
          <a:prstGeom prst="rect">
            <a:avLst/>
          </a:prstGeom>
          <a:noFill/>
        </p:spPr>
      </p:pic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66" y="350709"/>
            <a:ext cx="915224" cy="866125"/>
          </a:xfrm>
          <a:prstGeom prst="rect">
            <a:avLst/>
          </a:prstGeom>
          <a:noFill/>
        </p:spPr>
      </p:pic>
      <p:pic>
        <p:nvPicPr>
          <p:cNvPr id="6" name="Obraz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66" y="411669"/>
            <a:ext cx="915224" cy="866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015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9274002" cy="46996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>REKRUTACJA – kryteria premiujące</a:t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94" y="6266637"/>
            <a:ext cx="5767316" cy="591363"/>
          </a:xfrm>
          <a:prstGeom prst="rect">
            <a:avLst/>
          </a:prstGeom>
          <a:noFill/>
        </p:spPr>
      </p:pic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5" y="53472"/>
            <a:ext cx="718328" cy="604253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67735" y="527558"/>
            <a:ext cx="9798160" cy="5706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pl-PL" sz="16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pkt. dla pracodawców/przedsiębiorstw, którzy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mają 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siedzibę, oddział lub wykonują  DG na terenie gmin zagrożonych marginalizacją lub miast tracących funkcje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społeczno-gospodarcze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(zgodnie z zał. 10 i 11 do Regulaminu wyboru projektów), </a:t>
            </a:r>
            <a:endParaRPr lang="pl-PL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+5 pkt dla podmiotów, które wyznaczyły do wsparcia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osoby z niepełnosprawnością (Min.150 os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.)</a:t>
            </a:r>
            <a:endParaRPr lang="pl-PL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+5 pkt. dla podmiotów, które zaplanowany do wparcia pracownika mającego status uchodźcy z Ukrainy,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(z 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krajów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trzecich (min. 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28 os. /obcego pochodzenia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(min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28 os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.)) </a:t>
            </a:r>
            <a:endParaRPr lang="pl-PL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+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pkt dla podmiotów kierujących do udziału w projekcie os. w kryzysie bezdomności lub dotkniętych wykluczeniem z dostępu do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mieszkań.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pl-PL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celu realizacji wskaźników Operator zastrzega sobie możliwość  ogłoszenia rekrutacji celowej, skierowanej do  konkretnej grupy uczestników oraz wprowadzenia dodatkowych punktów premiujących: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+ 4 pkt. dla podmiotów które w ramach udzielonego wsparcia uzyskają kwalifikacje 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(min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220 os.)</a:t>
            </a:r>
            <a:endParaRPr lang="pl-PL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+ 4 pkt dla podmiotów które skierują osoby 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niskich kwalifikacjach do ISCED 3 włącznie.  (min.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963 os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.)</a:t>
            </a:r>
            <a:endParaRPr lang="pl-PL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+ 3 pkt. dla podmiotów które w ramach udzielonego wsparcia uzyskają zielone kwalifikacje (min.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169 os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pl-PL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+ 3 pkt dla podmiotów które skierują osoby w wieku 50+ 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(min. 550 os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pl-PL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64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5397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REKRUTACJA – dokumenty rekrutacyjne</a:t>
            </a:r>
            <a:endParaRPr lang="pl-PL" sz="2800" b="1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94" y="6266637"/>
            <a:ext cx="5767316" cy="591363"/>
          </a:xfrm>
          <a:prstGeom prst="rect">
            <a:avLst/>
          </a:prstGeom>
          <a:noFill/>
        </p:spPr>
      </p:pic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862"/>
            <a:ext cx="718328" cy="679117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0" y="1235243"/>
            <a:ext cx="9881937" cy="40934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indent="-457200">
              <a:buAutoNum type="arabicPeriod"/>
            </a:pP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Formularz o dofinasowanie usług rozwojowych  wraz załącznikami,</a:t>
            </a:r>
          </a:p>
          <a:p>
            <a:pPr lvl="0" indent="-457200">
              <a:buAutoNum type="arabicPeriod"/>
            </a:pP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Wniosek o refundację kosztów UR z załącznikami,</a:t>
            </a:r>
          </a:p>
          <a:p>
            <a:pPr lvl="0" indent="-457200">
              <a:buAutoNum type="arabicPeriod"/>
            </a:pP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Dane osobowe uczestników- zał. nr 2 do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Regulaminu,</a:t>
            </a:r>
          </a:p>
          <a:p>
            <a:pPr indent="-457200">
              <a:buFontTx/>
              <a:buAutoNum type="arabicPeriod"/>
            </a:pP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Karty Usług wydrukowane z BUR,</a:t>
            </a:r>
          </a:p>
          <a:p>
            <a:pPr lvl="0" indent="-252000">
              <a:buAutoNum type="arabicPeriod"/>
            </a:pP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Formularz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informacji przedstawianych przy ubieganiu się o pomoc de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000" b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zał. nr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do Formularza zgłoszeniowego bądź odpowiednio </a:t>
            </a:r>
          </a:p>
          <a:p>
            <a:pPr lvl="0" indent="-252000" algn="just"/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  Formularz informacji przedstawianych przy ubieganiu się o pomoc inną niż pomoc w rolnictwie lub rybołówstwie- zał. nr 1a do Formularza zgłoszeniowego, o otrzymanej pomocy de </a:t>
            </a:r>
            <a:r>
              <a:rPr lang="pl-PL" sz="2000" b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minimis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zał. nr 2 do Formularza zgłoszeniowego, </a:t>
            </a:r>
          </a:p>
          <a:p>
            <a:pPr lvl="0" indent="-252000"/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Inne dokumenty wynikające z indywidualnych właściwości danego przedsiębiorstwa (m.in. dokumenty potwierdzające status przedsiębiorstwa i prowadzenie działalności na dzień składania Formularza rekrutacyjnego, zaświadczenia i deklaracje  z i do ZUS, orzeczenia o niepełnosprawności,).</a:t>
            </a:r>
            <a:endParaRPr lang="pl-PL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90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5397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REKRUTACJA – porównanie cen na każdą UR</a:t>
            </a:r>
            <a:br>
              <a:rPr lang="pl-PL" sz="2800" b="1" dirty="0" smtClean="0"/>
            </a:br>
            <a:endParaRPr lang="pl-PL" sz="2800" b="1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94" y="6266637"/>
            <a:ext cx="5767316" cy="591363"/>
          </a:xfrm>
          <a:prstGeom prst="rect">
            <a:avLst/>
          </a:prstGeom>
          <a:noFill/>
        </p:spPr>
      </p:pic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862"/>
            <a:ext cx="718328" cy="679117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0" y="715180"/>
            <a:ext cx="10010274" cy="590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900"/>
              </a:spcAft>
            </a:pPr>
            <a:endParaRPr lang="pl-PL" sz="1600" spc="10" dirty="0" smtClean="0">
              <a:solidFill>
                <a:srgbClr val="21212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Operator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zweryfikuje ceny usługi z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wykorzystaniem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narzędzia opracowanego przez PARP dostęp. pod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adresem: ttps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uslugirozwojowe.parp.gov.pl/wyszukiwarka/porownywarka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500" b="1" spc="1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porównania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„ceny usługi za osobogodzinę netto podlegającej refundacji”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będzie przyjęta baza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porównywarki III </a:t>
            </a:r>
            <a:r>
              <a:rPr lang="pl-PL" sz="1500" b="1" spc="1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kwartyl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„ceny usługi za osobogodzinę netto” analogicznej usługi w półrocznym przedziale czasowym liczonym od dnia złożenia do Operatora dokumentacji rekrutacyjnej. </a:t>
            </a:r>
            <a:endParaRPr lang="pl-PL" sz="1500" b="1" spc="1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przypadku braku analogicznej usługi w porównywarce cen PARP, Operator ma obwiązek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udokumentować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średnią cenę rynkową za pomocą trzech ofert od potencjalnych wykonawców. </a:t>
            </a:r>
            <a:endParaRPr lang="pl-PL" sz="1500" b="1" spc="1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WN zweryfikuje,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czy pomoc de </a:t>
            </a:r>
            <a:r>
              <a:rPr lang="pl-PL" sz="1500" b="1" spc="1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może zostać udziel. danemu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przedsiębiorstwu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uwzględnieniu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limitów 200 tys. EUR lub 100 tys. EUR dla podmiotów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gospodarczych działających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sektorze transportu drogowego w okresie 3 kolejnych lat podatkowych. </a:t>
            </a:r>
            <a:endParaRPr lang="pl-PL" sz="1500" b="1" spc="1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WN wystawi i wyda beneficjentowi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pomocy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zaświadczenie o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udzielonej pomocy de </a:t>
            </a:r>
            <a:r>
              <a:rPr lang="pl-PL" sz="1500" b="1" spc="1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zgodnie ze wzorem określonym w załączniku do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Roz.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Rady Ministrów z dnia 24 października 2014 r. zmieniające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rozporządzenie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sprawie zaświadczeń o pomocy de </a:t>
            </a:r>
            <a:r>
              <a:rPr lang="pl-PL" sz="1500" b="1" spc="1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pomocy de </a:t>
            </a:r>
            <a:r>
              <a:rPr lang="pl-PL" sz="1500" b="1" spc="1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rolnictwie lub rybołówstwie (Dz. U. z dnia 7 listopada 2014 r. poz. 1550). </a:t>
            </a:r>
            <a:endParaRPr lang="pl-PL" sz="1500" b="1" spc="1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WN poinformuje pisemnie beneficjentów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pomocy o jej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zatwierdzeniu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przez Komisję lub o braku obowiązku notyfikacji przez KE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900"/>
              </a:spcAft>
            </a:pP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WN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zobowiązany jest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spełnienia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obowiązkowej sprawozdawczości (z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wykorzystaniem aplikacji SHRIMP) w 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związku z udzieleniem </a:t>
            </a:r>
            <a:r>
              <a:rPr lang="pl-PL" sz="1500" b="1" spc="1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pomocą de </a:t>
            </a:r>
            <a:r>
              <a:rPr lang="pl-PL" sz="1500" b="1" spc="1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pl-PL" sz="1500" b="1" spc="1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9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9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5397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94" y="6266637"/>
            <a:ext cx="5767316" cy="591363"/>
          </a:xfrm>
          <a:prstGeom prst="rect">
            <a:avLst/>
          </a:prstGeom>
          <a:noFill/>
        </p:spPr>
      </p:pic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862"/>
            <a:ext cx="718328" cy="679117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283368" y="74862"/>
            <a:ext cx="7684169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Pozostałe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informacje dot. udziału w projekcie</a:t>
            </a:r>
            <a:endParaRPr lang="pl-PL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753979"/>
            <a:ext cx="100263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endParaRPr lang="pl-PL" sz="1700" dirty="0" smtClean="0">
              <a:solidFill>
                <a:schemeClr val="accent2">
                  <a:lumMod val="75000"/>
                </a:schemeClr>
              </a:solidFill>
              <a:latin typeface="calibri (Tekst podstawowy)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sz="170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Po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przejściu procedury rekrut i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zakwalifikowania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się do P zawarta jest umowa wsparcia na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usługę  rozwojową.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WN wyliczy kwotę wkładu własnego i zawrze umowę wsparcia na UR wraz z promesą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Przedsiębiorca/pracodawca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przed zapisaniem się na wybraną UR w BUR ma obowiązek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weryfikacji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karty UR w zakresie rażąco wysokiej ceny usługi, uwzględniając wyniki badań cen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rynkowych UR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Przedsiębiorca/pracodawca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zobowiązany jest do zawarcia z podmiotem świadczącym UR pisemnej umowy na realizację usług rozwojowych. W dniu składania Formularza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zgłoszeniowego Przedsiębiorca,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w dniu zawarcia Umowy wsparcia oraz w terminie realizacji usług rozwojowych, wskazanym w Umowie wsparcia nie może mieć zawieszonej lub zamkniętej DG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Pracownik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w terminie realizacji UR powinien być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zatrudniony co najmniej 1 miesiąc przed złożeniem dokumentów rekrutacyjnych i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świadczyć pracę u przedsiębiorcy kierującego go na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UR w trakcie realizacji  udziału w projekcie. Pracownik taki powinien otrzymywać wynagrodzenie brutto w wysokości nie mniejszej niż wartość dofinansowania  dla wskazanego pracownika, o refundację którego stara się pracodawca/przedsiębiorca. Wynagrodzenie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brutto wyliczane jest jako suma pensji w okresie max. 6 miesięcy przed dniem złożenia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dokumentacji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rekrutacyjnej.</a:t>
            </a:r>
            <a:endParaRPr lang="pl-PL" sz="1700" dirty="0" smtClean="0">
              <a:solidFill>
                <a:schemeClr val="accent2">
                  <a:lumMod val="75000"/>
                </a:schemeClr>
              </a:solidFill>
              <a:latin typeface="calibri (Tekst podstawowy)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Przedsiębiorca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dokonuje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zgłoszenia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pracowników do udziału w UR za pośrednictwem Bazy Usług Rozwojowych, przy 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wykorzystaniu przyznanego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unikatowego numeru wsparcia przydziel. do umowy wsparcia przez Operatora (numer ID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 (Tekst podstawowy)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13895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5397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94" y="6266637"/>
            <a:ext cx="5767316" cy="591363"/>
          </a:xfrm>
          <a:prstGeom prst="rect">
            <a:avLst/>
          </a:prstGeom>
          <a:noFill/>
        </p:spPr>
      </p:pic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862"/>
            <a:ext cx="718328" cy="679117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283368" y="74862"/>
            <a:ext cx="7684169" cy="46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Rozliczenie usługi rozwojowej/refundacja kosztów</a:t>
            </a:r>
            <a:endParaRPr lang="pl-PL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788214"/>
            <a:ext cx="1002631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Przedsiębiorca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zobowiązuje się przekazać Operatorowi PSF, niezwłocznie po dokonaniu w BUR zapisu na daną usługę rozwojową, jednak nie później niż dzień przed rozpoczęciem udziału w 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UR.</a:t>
            </a:r>
          </a:p>
          <a:p>
            <a:pPr algn="just"/>
            <a:endParaRPr lang="pl-PL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WN prowadzi obsługę </a:t>
            </a:r>
            <a:r>
              <a:rPr lang="pl-PL" sz="2200" dirty="0" err="1" smtClean="0">
                <a:solidFill>
                  <a:schemeClr val="accent2">
                    <a:lumMod val="75000"/>
                  </a:schemeClr>
                </a:solidFill>
              </a:rPr>
              <a:t>finasową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i rozlicz. wydatków: </a:t>
            </a:r>
            <a:endParaRPr lang="pl-PL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94900" indent="-342900" algn="just">
              <a:buAutoNum type="alphaLcParenR"/>
            </a:pPr>
            <a:r>
              <a:rPr lang="pl-PL" sz="2200" dirty="0" err="1" smtClean="0">
                <a:solidFill>
                  <a:schemeClr val="accent2">
                    <a:lumMod val="75000"/>
                  </a:schemeClr>
                </a:solidFill>
              </a:rPr>
              <a:t>weryfik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. dok. rozliczeniowych 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UR</a:t>
            </a:r>
          </a:p>
          <a:p>
            <a:pPr marL="594900" indent="-342900" algn="just">
              <a:buAutoNum type="alphaLcParenR"/>
            </a:pP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spełnienia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warunków </a:t>
            </a:r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dofinans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. określ. w Wytycznych, w tym m. in. dokonania oceny UR przez </a:t>
            </a:r>
            <a:r>
              <a:rPr lang="pl-PL" sz="2200" dirty="0" err="1">
                <a:solidFill>
                  <a:schemeClr val="accent2">
                    <a:lumMod val="75000"/>
                  </a:schemeClr>
                </a:solidFill>
              </a:rPr>
              <a:t>zobowiąz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. do tego podmioty zgodnie z systemem oceny UR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52000" algn="just"/>
            <a:endParaRPr lang="pl-PL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52000" lvl="1" indent="-252000" algn="just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Podmiot ponosi 100 % za UR, WN dokonuje 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refunduje wydatki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na UR wg limitów 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dofinansowania określonych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w 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Regulaminie  wsparcia.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W ramach jednej 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  umowy  wsparcia 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może być realizowana jedna lub wiele UR. 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Limit wynosi 5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000,00 PLN (=100</a:t>
            </a:r>
            <a:r>
              <a:rPr lang="pl-PL" sz="2200" dirty="0" smtClean="0">
                <a:solidFill>
                  <a:schemeClr val="accent2">
                    <a:lumMod val="75000"/>
                  </a:schemeClr>
                </a:solidFill>
              </a:rPr>
              <a:t>%) i </a:t>
            </a:r>
            <a:r>
              <a:rPr lang="pl-PL" sz="2200" dirty="0">
                <a:solidFill>
                  <a:schemeClr val="accent2">
                    <a:lumMod val="75000"/>
                  </a:schemeClr>
                </a:solidFill>
              </a:rPr>
              <a:t>dotyczy jednego uczestnika (PESEL) w projekcie w trakcie całego okresu jego trwania.</a:t>
            </a:r>
          </a:p>
        </p:txBody>
      </p:sp>
    </p:spTree>
    <p:extLst>
      <p:ext uri="{BB962C8B-B14F-4D97-AF65-F5344CB8AC3E}">
        <p14:creationId xmlns:p14="http://schemas.microsoft.com/office/powerpoint/2010/main" val="396086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5397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b="1" dirty="0" smtClean="0"/>
              <a:t>AKTUALNE INFORMACJE O PROJEKCIE</a:t>
            </a:r>
            <a:endParaRPr lang="pl-PL" sz="2800" b="1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68" y="6266637"/>
            <a:ext cx="5767316" cy="591363"/>
          </a:xfrm>
          <a:prstGeom prst="rect">
            <a:avLst/>
          </a:prstGeom>
          <a:noFill/>
        </p:spPr>
      </p:pic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862"/>
            <a:ext cx="718328" cy="679117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561474" y="1074822"/>
            <a:ext cx="8903368" cy="4733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Wszystkie 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informacje dotyczące realizacji projektu, w tym dokumenty rekrutacyjne, zamieszczane będą na stronie internetowej Operatora oraz w mediach społecznościowych po formalnym rozpoczęciu realizacji projektu. Zachęcamy do śledzenia naszej strony </a:t>
            </a:r>
            <a:r>
              <a:rPr lang="pl-PL" sz="2400" b="1" i="1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file"/>
              </a:rPr>
              <a:t>www.fundacja.lublin.pl;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Kontakt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mailowy</a:t>
            </a: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usługirozwojowe.bur@fundacja.lublin.pl</a:t>
            </a:r>
            <a:endParaRPr lang="pl-PL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2400" dirty="0" smtClean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Zapraszamy do kontaktu i dziękujemy za uwagę</a:t>
            </a:r>
            <a:endParaRPr lang="pl-PL" sz="2400" b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06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" y="128337"/>
            <a:ext cx="9336505" cy="481262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</a:pPr>
            <a:r>
              <a:rPr lang="pl-PL" sz="2400" b="1" dirty="0" smtClean="0"/>
              <a:t>INFORMACJE O PROJEKCIE</a:t>
            </a:r>
            <a:br>
              <a:rPr lang="pl-PL" sz="2400" b="1" dirty="0" smtClean="0"/>
            </a:br>
            <a:endParaRPr lang="pl-PL" sz="2400" b="1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8457" y="6192253"/>
            <a:ext cx="5755123" cy="54761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-120319" y="641684"/>
            <a:ext cx="957713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7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</a:t>
            </a:r>
            <a:r>
              <a:rPr lang="pl-PL" sz="17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pl-PL" sz="17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pl-PL" sz="1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Bahnschrift SemiBold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„</a:t>
            </a:r>
            <a:r>
              <a:rPr lang="pl-PL" sz="1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Finansowanie   usług   rozwojowych  dla mikro-,  </a:t>
            </a:r>
            <a:r>
              <a:rPr lang="pl-PL" sz="1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małych, </a:t>
            </a:r>
            <a:r>
              <a:rPr lang="pl-PL" sz="1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średnich  </a:t>
            </a:r>
            <a:r>
              <a:rPr lang="pl-PL" sz="1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pl-PL" sz="1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dużych   przedsiębiorstw z podregionu </a:t>
            </a:r>
            <a:r>
              <a:rPr lang="pl-PL" sz="1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puławskiego</a:t>
            </a:r>
            <a:r>
              <a:rPr lang="pl-PL" sz="17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Corbel" panose="020B05030202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orbel" panose="020B0503020204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uzyskał dofinansowanie ze środków Europejskiego Funduszu Społecznego  Plus  w  ramach  Programu  Fundusze  Europejskie  dla     Lubelskiego  2021-2027,   Oś Priorytetowa 9 Zaspokajanie potrzeb rynku pracy</a:t>
            </a:r>
            <a:r>
              <a:rPr lang="pl-PL" sz="17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Działanie  9.6 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Adaptacyjność pracodawców i pracowników do zmian (typ projektu nr 4),</a:t>
            </a:r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 ramach naboru nr FELU.09.06-IZ.00-001/23. </a:t>
            </a:r>
            <a:endParaRPr lang="pl-PL" sz="17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endParaRPr lang="pl-PL" sz="16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Okres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realizacji projektu:  1 kwietnia 2024 r.  - 30 września 2026</a:t>
            </a:r>
          </a:p>
          <a:p>
            <a:pPr algn="just"/>
            <a: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pl-PL" sz="1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2400" b="1" dirty="0" smtClean="0">
                <a:solidFill>
                  <a:srgbClr val="67891B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Operatorem</a:t>
            </a:r>
            <a:r>
              <a:rPr lang="pl-PL" sz="1700" b="1" dirty="0" smtClean="0">
                <a:solidFill>
                  <a:srgbClr val="67891B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czyli </a:t>
            </a:r>
            <a:r>
              <a:rPr lang="pl-PL" sz="1700" b="1" dirty="0">
                <a:solidFill>
                  <a:srgbClr val="67891B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pl-PL" sz="1700" b="1" dirty="0" smtClean="0">
                <a:solidFill>
                  <a:srgbClr val="67891B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podmiotem odpowiedzialnym </a:t>
            </a:r>
            <a:r>
              <a:rPr lang="pl-PL" sz="1700" b="1" dirty="0">
                <a:solidFill>
                  <a:srgbClr val="67891B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realizację projektu Podmiotowego Systemu Finansowania i dystrybucję wsparcia na rzecz przedsiębiorców, pracodawców i ich pracowników, w tym w szczególności za ich rekrutację, do projektu, pomoc w wyborze odpowiedniej usługi rozwojowej oraz za zawieranie i rozliczanie umów zawartych z przedsiębiorcami oraz </a:t>
            </a:r>
            <a:r>
              <a:rPr lang="pl-PL" sz="1700" b="1" dirty="0" smtClean="0">
                <a:solidFill>
                  <a:srgbClr val="67891B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pracodawcami –</a:t>
            </a:r>
          </a:p>
          <a:p>
            <a:pPr algn="just"/>
            <a:endParaRPr lang="pl-PL" sz="1700" b="1">
              <a:solidFill>
                <a:srgbClr val="67891B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pl-PL" sz="1700" b="1" smtClean="0">
                <a:solidFill>
                  <a:srgbClr val="67891B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2400" b="1" dirty="0" smtClean="0">
                <a:solidFill>
                  <a:srgbClr val="67891B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podregionie puławskim jest </a:t>
            </a:r>
            <a:r>
              <a:rPr lang="pl-PL" sz="2400" b="1" i="1" dirty="0" smtClean="0">
                <a:solidFill>
                  <a:srgbClr val="67891B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Fundacja Rozwoju Lubelszczyzny</a:t>
            </a:r>
          </a:p>
          <a:p>
            <a:pPr algn="just"/>
            <a:endParaRPr lang="pl-PL" sz="2400" b="1" i="1" dirty="0" smtClean="0">
              <a:solidFill>
                <a:srgbClr val="67891B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07" y="96252"/>
            <a:ext cx="583097" cy="545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099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6" y="-128337"/>
            <a:ext cx="9156476" cy="649108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pl-PL" sz="2800" dirty="0" smtClean="0"/>
              <a:t>        OBSZAR REALIZACJI I BIURO PROJEKTU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400" b="1" dirty="0" smtClean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Obszar </a:t>
            </a:r>
            <a:r>
              <a:rPr lang="pl-PL" sz="2400" b="1" dirty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realizacji: </a:t>
            </a:r>
            <a:r>
              <a:rPr lang="pl-PL" sz="2400" dirty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podregion puławski, w tym powiaty janowski, kraśnicki, łukowski, opolski, puławski i rycki, przy czy gminy zagrożone trwałą marginalizacją oraz miasta średnie tracące funkcje społeczno-gospodarcze maja zapewnione dodatkowe punkty w procesie rekrutacji, a zatem pierwszeństwo udziału w projekcie. 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1600" b="1" dirty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pl-PL" sz="1600" b="1" dirty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pl-PL" sz="2400" b="1" dirty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Biuro projektu: w Łukowie, czynne będzie od poniedziałku do piątku w godz. 08:00 – 16.00.</a:t>
            </a:r>
            <a:br>
              <a:rPr lang="pl-PL" sz="2400" b="1" dirty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pl-PL" sz="2400" b="1" dirty="0" smtClean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pl-PL" sz="2400" b="1" dirty="0" smtClean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pl-PL" sz="2400" b="1" dirty="0" smtClean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Siedziba </a:t>
            </a:r>
            <a:r>
              <a:rPr lang="pl-PL" sz="2400" b="1" dirty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Operatora jest pod adresem ul. Józefa Franczaka „Lalka” 43, 20-325 Lublin, czynna w godzinach od poniedziałku do piątku w godzinach 8:00-16.00.</a:t>
            </a:r>
            <a:br>
              <a:rPr lang="pl-PL" sz="2400" b="1" dirty="0">
                <a:solidFill>
                  <a:srgbClr val="54A021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lang="pl-PL" sz="2400" dirty="0"/>
          </a:p>
        </p:txBody>
      </p:sp>
      <p:pic>
        <p:nvPicPr>
          <p:cNvPr id="7" name="Symbol zastępczy zawartości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785" y="6362746"/>
            <a:ext cx="5767316" cy="591363"/>
          </a:xfrm>
          <a:prstGeom prst="rect">
            <a:avLst/>
          </a:prstGeom>
          <a:noFill/>
        </p:spPr>
      </p:pic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5" y="53472"/>
            <a:ext cx="718328" cy="604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41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208" y="-26738"/>
            <a:ext cx="8596668" cy="94113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CEL PROJEKTU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Symbol zastępczy zawartości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785" y="6362746"/>
            <a:ext cx="5767316" cy="591363"/>
          </a:xfrm>
          <a:prstGeom prst="rect">
            <a:avLst/>
          </a:prstGeom>
          <a:noFill/>
        </p:spPr>
      </p:pic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5" y="53472"/>
            <a:ext cx="718328" cy="604253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481263" y="1780675"/>
            <a:ext cx="8662737" cy="388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algn="just">
              <a:lnSpc>
                <a:spcPct val="115000"/>
              </a:lnSpc>
              <a:spcAft>
                <a:spcPts val="0"/>
              </a:spcAft>
            </a:pPr>
            <a:r>
              <a:rPr lang="pl-PL" sz="24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Celem projektu jest </a:t>
            </a:r>
            <a:r>
              <a:rPr lang="pl-PL" sz="24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</a:t>
            </a:r>
            <a:r>
              <a:rPr lang="pl-PL" sz="24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sparcie </a:t>
            </a:r>
            <a:r>
              <a:rPr lang="pl-PL" sz="24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 rzecz dostosowania umiejętności i kwalifikacji zawodowych do potrzeb rynku pracy oraz na rzecz przepływów na rynku pracy. W ramach Działania realizowane będą usługi rozwojowe, realizowane w formule operatorskiej poprzez Podmiotowy System Finansowania (PSF), dostępne w Bazie Usług Rozwojowych (BUR</a:t>
            </a:r>
            <a:r>
              <a:rPr lang="pl-PL" sz="24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które będą odpowiadać na aktualne potrzeby przedsiębiorstwa i  prowadzić do </a:t>
            </a:r>
            <a:r>
              <a:rPr lang="pl-PL" sz="24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poprawy </a:t>
            </a:r>
            <a:r>
              <a:rPr lang="pl-PL" sz="24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konkurencyjności </a:t>
            </a:r>
            <a:r>
              <a:rPr lang="pl-PL" sz="24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przedsiębiorstw z </a:t>
            </a:r>
            <a:r>
              <a:rPr lang="pl-PL" sz="24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sektora MŚP i </a:t>
            </a:r>
            <a:r>
              <a:rPr lang="pl-PL" sz="24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dużych </a:t>
            </a:r>
            <a:r>
              <a:rPr lang="pl-PL" sz="24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przedsiębiorstw z terenu podregionu </a:t>
            </a:r>
            <a:r>
              <a:rPr lang="pl-PL" sz="24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puławskiego</a:t>
            </a: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l-PL" sz="24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8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5642" y="144379"/>
            <a:ext cx="8648360" cy="4812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rgbClr val="92D050"/>
                </a:solidFill>
              </a:rPr>
              <a:t>GRUPA DOCELOWA</a:t>
            </a:r>
            <a:endParaRPr lang="pl-PL" sz="2800" b="1" dirty="0">
              <a:solidFill>
                <a:srgbClr val="92D050"/>
              </a:solidFill>
            </a:endParaRPr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212" y="6431237"/>
            <a:ext cx="5767316" cy="591363"/>
          </a:xfrm>
          <a:prstGeom prst="rect">
            <a:avLst/>
          </a:prstGeom>
          <a:noFill/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947" y="83232"/>
            <a:ext cx="719390" cy="603556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230212" y="1361564"/>
            <a:ext cx="8158663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Wsparcie w ramach projektu PSF skierowane jest do 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najmniej 725 przedsiębiorców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 pracodawców z sektora MŚP i 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min. 10 dużych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przedsiębiorstw oraz </a:t>
            </a:r>
            <a:r>
              <a:rPr lang="pl-PL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ich co najmniej 2690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pracowników, posiadających siedzibę (filię lub delegaturę, oddział czy inną prawnie dozwoloną formę organizacyjną działalności podmiotu) w podregionie puławskim województwa lubelskiego, tj. w powiatach: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janowskim, kraśnickim, łukowskim, opolskim, puławskim, ryckim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 terenie którego realizowane jest wsparcie.</a:t>
            </a:r>
            <a:endParaRPr lang="pl-PL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77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5397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DOFINANSOWANIE USŁUG ROZWOJOWYCH</a:t>
            </a:r>
            <a:endParaRPr lang="pl-PL" sz="2800" b="1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94" y="6266637"/>
            <a:ext cx="5767316" cy="591363"/>
          </a:xfrm>
          <a:prstGeom prst="rect">
            <a:avLst/>
          </a:prstGeom>
          <a:noFill/>
        </p:spPr>
      </p:pic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44"/>
            <a:ext cx="718328" cy="604253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0" y="711197"/>
            <a:ext cx="9865895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Dofinansowanie kosztów usług rozwojowych będzie odbywać się na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zasadzie refundacji części poniesionych kosztów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Maksymalny poziom dofinansowania pojedynczej usługi rozwojowej jest uzależniony od wielkości przedsiębiorstwa i wynosi odpowiednio:</a:t>
            </a:r>
            <a:endParaRPr lang="pl-PL" sz="1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mikroprzedsiębiorstwa - </a:t>
            </a: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</a:t>
            </a:r>
            <a:r>
              <a:rPr lang="pl-PL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kosztów usługi rozwojowej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l-PL" sz="1400" b="1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dla małego przedsiębiorstwa - </a:t>
            </a: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</a:t>
            </a:r>
            <a:r>
              <a:rPr lang="pl-PL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kosztów usługi rozwojowej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l-PL" sz="1400" b="1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dla średniego przedsiębiorstwa - </a:t>
            </a:r>
            <a:r>
              <a:rPr lang="pl-PL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60% kosztów usługi rozwojowej;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400" b="1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dla dużego przedsiębiorstwa - </a:t>
            </a: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pl-PL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pl-PL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kosztów usługi rozwojowej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1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Powyższe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limity 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będą ulegały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podwyższeniu w następujących przypadkach:  </a:t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objęcia wsparciem pracodawców, przedsiębiorców lub pracowników     powyżej 55 roku życia -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5 punktów procentowych</a:t>
            </a:r>
            <a:r>
              <a:rPr lang="pl-PL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pl-PL" sz="14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realizacji usługi rozwojowej, która prowadzi do nabycia kwalifikacji, o których mowa w art. 2 pkt 8 ustawy z dnia 22 grudnia 2015 r. o Zintegrowanym Systemie Kwalifikacji, zarejestrowanych w Zintegrowanym Rejestrze Kwalifikacji oraz posiadających nadany kod kwalifikacji - </a:t>
            </a:r>
            <a:r>
              <a:rPr lang="pl-PL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5 punktów procentowych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1400" b="1" i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51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0908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Limit </a:t>
            </a:r>
            <a:r>
              <a:rPr lang="pl-PL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wydatków na 1 uczestnika projektu</a:t>
            </a:r>
            <a:r>
              <a:rPr lang="pl-PL" sz="28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94" y="6266637"/>
            <a:ext cx="5767316" cy="591363"/>
          </a:xfrm>
          <a:prstGeom prst="rect">
            <a:avLst/>
          </a:prstGeom>
          <a:noFill/>
        </p:spPr>
      </p:pic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5" y="53472"/>
            <a:ext cx="718328" cy="604253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641685" y="1090863"/>
            <a:ext cx="850231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8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celu zapewnienia jak największej efektywności wydatkowania środków określono limit dla jednego uczestnika projektu na poziomie 5 000,00 PLN netto. </a:t>
            </a:r>
            <a:endParaRPr lang="pl-PL" sz="28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Jako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pojedynczą usługę rozwojową należy rozumieć np. szkolenie, usługę doradczą itp. (1 PESEL= wsparcie do 5.000PLN).</a:t>
            </a:r>
            <a:endParaRPr lang="pl-PL" sz="28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84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800607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ETAPY DOFINANSOWANIA UR poprzez BUR</a:t>
            </a:r>
            <a:endParaRPr lang="pl-PL" sz="2800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94" y="6266637"/>
            <a:ext cx="5767316" cy="591363"/>
          </a:xfrm>
          <a:prstGeom prst="rect">
            <a:avLst/>
          </a:prstGeom>
          <a:noFill/>
        </p:spPr>
      </p:pic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5" y="53472"/>
            <a:ext cx="718328" cy="604253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-728134" y="689001"/>
            <a:ext cx="11582401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just">
              <a:lnSpc>
                <a:spcPct val="115000"/>
              </a:lnSpc>
              <a:spcAft>
                <a:spcPts val="1000"/>
              </a:spcAft>
            </a:pP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I –  </a:t>
            </a: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wybór </a:t>
            </a:r>
            <a:r>
              <a:rPr lang="pl-PL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usług rozwojowych</a:t>
            </a:r>
            <a:endParaRPr lang="pl-PL" sz="26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" y="1087293"/>
            <a:ext cx="732486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–  </a:t>
            </a: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rekrutacja do projektu</a:t>
            </a:r>
            <a:endParaRPr lang="pl-PL" sz="26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1989221" y="1564148"/>
            <a:ext cx="9987409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 –  </a:t>
            </a: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umowa </a:t>
            </a:r>
            <a:r>
              <a:rPr lang="pl-PL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wsparcia i jej zmiany</a:t>
            </a:r>
            <a:endParaRPr lang="pl-PL" sz="26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-2213811" y="1710262"/>
            <a:ext cx="10883678" cy="780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200000"/>
              </a:lnSpc>
              <a:spcAft>
                <a:spcPts val="1000"/>
              </a:spcAft>
            </a:pPr>
            <a:r>
              <a:rPr lang="pl-PL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 </a:t>
            </a: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ealizacja </a:t>
            </a:r>
            <a:r>
              <a:rPr lang="pl-PL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ocena usługi rozwojowej</a:t>
            </a:r>
            <a:endParaRPr lang="pl-PL" sz="26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-1668379" y="2116607"/>
            <a:ext cx="11601197" cy="969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pl-PL" sz="2000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pl-PL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 – </a:t>
            </a:r>
            <a:r>
              <a:rPr lang="pl-PL" sz="2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Rozliczenie usługi </a:t>
            </a:r>
            <a:r>
              <a:rPr lang="pl-PL" sz="26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rozwojowej/refundacja kosztów</a:t>
            </a:r>
            <a:endParaRPr lang="pl-PL" sz="26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71302" y="3085744"/>
            <a:ext cx="993281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457200" algn="just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AD.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pl-PL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lvl="0" indent="-457200"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Przedsiębiorca/pracodawca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dokonuje samodzielnego wyboru usług rozwojowych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odpowiadających na jego potrzeby rozwojowe w bazie BUR;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lub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przypadku braku oferty w BUR dopasowanej do potrzeb przedsiębiorca/pracodawca określa zapotrzebowanie na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konkretną usługę rozwojową;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lub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Przedsiębiorca/pracodawca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zainteresowany uzyskaniem wsparcia, zgłasza się do Operatora PSF osobiście lub za pomocą narzędzi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elektronicznych, a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Operator zapewni pomoc w zakresie obsługi systemu BUR w celu wyboru określonej usługi rozwojowej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l-PL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06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5397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REKRUTACJA</a:t>
            </a:r>
            <a:br>
              <a:rPr lang="pl-P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94" y="6266637"/>
            <a:ext cx="5767316" cy="591363"/>
          </a:xfrm>
          <a:prstGeom prst="rect">
            <a:avLst/>
          </a:prstGeom>
          <a:noFill/>
        </p:spPr>
      </p:pic>
      <p:pic>
        <p:nvPicPr>
          <p:cNvPr id="5" name="Obraz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5" y="53472"/>
            <a:ext cx="718328" cy="604253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67735" y="711197"/>
            <a:ext cx="942919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Rekrutacja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prowadzona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będzie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Komisję Rekrutacyjną, która podczas posiedzeń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dokona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oceny spełnienia przez Przedsiębiorców warunków udziału w Projekcie. Terminy sesji i posiedzeń Komisji Rekrutacyjnej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będą publikowane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pośrednictwem strony internetowej Operatora.</a:t>
            </a:r>
          </a:p>
          <a:p>
            <a:endParaRPr lang="pl-PL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Rekrutacja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prowadzona będzie w sposób ciągły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wykorzystania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150% przyznanego dofinansowania w danym okresie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rozliczeniowym/transzy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Terminy oraz wysokości transz okresów rozliczeniowych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opublikowane/uaktualniane 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będą na </a:t>
            </a:r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stronie www</a:t>
            </a:r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Operatora. </a:t>
            </a:r>
            <a:endParaRPr lang="pl-PL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Przedsiębiorstwa aplikujące do udziału w projekcie muszą spełnić kryteria kwalifikowalności oraz kryteria formalne określone w Regulaminie rekrutacji i udzielania wsparcia w projekcie. </a:t>
            </a:r>
          </a:p>
          <a:p>
            <a:endParaRPr lang="pl-PL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zakwalifikowaniu do projektu będzie decydowała kwota transzy przeznaczona na daną sesję oraz liczba punktów uzyskanych za spełnienie kryteriów premiujących.</a:t>
            </a:r>
          </a:p>
          <a:p>
            <a:endParaRPr lang="pl-PL" sz="24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5904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2692</TotalTime>
  <Words>1218</Words>
  <Application>Microsoft Office PowerPoint</Application>
  <PresentationFormat>Panoramiczny</PresentationFormat>
  <Paragraphs>113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5" baseType="lpstr">
      <vt:lpstr>Arial</vt:lpstr>
      <vt:lpstr>Bahnschrift SemiBold</vt:lpstr>
      <vt:lpstr>Calibri</vt:lpstr>
      <vt:lpstr>calibri (Tekst podstawowy)</vt:lpstr>
      <vt:lpstr>Corbel</vt:lpstr>
      <vt:lpstr>Times New Roman</vt:lpstr>
      <vt:lpstr>Trebuchet MS</vt:lpstr>
      <vt:lpstr>Wingdings</vt:lpstr>
      <vt:lpstr>Wingdings 3</vt:lpstr>
      <vt:lpstr>Faseta</vt:lpstr>
      <vt:lpstr>   Dostosowanie do zmian na rynku pracy pracowników i pracodawców podregionu puławskiego</vt:lpstr>
      <vt:lpstr>INFORMACJE O PROJEKCIE </vt:lpstr>
      <vt:lpstr>        OBSZAR REALIZACJI I BIURO PROJEKTU   Obszar realizacji: podregion puławski, w tym powiaty janowski, kraśnicki, łukowski, opolski, puławski i rycki, przy czy gminy zagrożone trwałą marginalizacją oraz miasta średnie tracące funkcje społeczno-gospodarcze maja zapewnione dodatkowe punkty w procesie rekrutacji, a zatem pierwszeństwo udziału w projekcie.   Biuro projektu: w Łukowie, czynne będzie od poniedziałku do piątku w godz. 08:00 – 16.00.  Siedziba Operatora jest pod adresem ul. Józefa Franczaka „Lalka” 43, 20-325 Lublin, czynna w godzinach od poniedziałku do piątku w godzinach 8:00-16.00. </vt:lpstr>
      <vt:lpstr> CEL PROJEKTU</vt:lpstr>
      <vt:lpstr>GRUPA DOCELOWA</vt:lpstr>
      <vt:lpstr>DOFINANSOWANIE USŁUG ROZWOJOWYCH</vt:lpstr>
      <vt:lpstr> Limit wydatków na 1 uczestnika projektu:  </vt:lpstr>
      <vt:lpstr>ETAPY DOFINANSOWANIA UR poprzez BUR</vt:lpstr>
      <vt:lpstr>REKRUTACJA </vt:lpstr>
      <vt:lpstr>REKRUTACJA – kryteria premiujące </vt:lpstr>
      <vt:lpstr> REKRUTACJA – dokumenty rekrutacyjne</vt:lpstr>
      <vt:lpstr> REKRUTACJA – porównanie cen na każdą UR </vt:lpstr>
      <vt:lpstr> </vt:lpstr>
      <vt:lpstr> </vt:lpstr>
      <vt:lpstr> AKTUALNE INFORMACJE O PROJEKCIE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Dostosowanie do zmian na rynku pracy pracowników i pracodawców podregionu puławskiego</dc:title>
  <dc:creator>irmina</dc:creator>
  <cp:lastModifiedBy>Irmina IP. Pawlik</cp:lastModifiedBy>
  <cp:revision>60</cp:revision>
  <dcterms:created xsi:type="dcterms:W3CDTF">2024-02-16T14:05:32Z</dcterms:created>
  <dcterms:modified xsi:type="dcterms:W3CDTF">2024-02-27T14:02:56Z</dcterms:modified>
</cp:coreProperties>
</file>